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62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304" r:id="rId24"/>
    <p:sldId id="306" r:id="rId25"/>
    <p:sldId id="305" r:id="rId26"/>
    <p:sldId id="308" r:id="rId27"/>
    <p:sldId id="287" r:id="rId28"/>
    <p:sldId id="284" r:id="rId29"/>
    <p:sldId id="288" r:id="rId30"/>
    <p:sldId id="309" r:id="rId31"/>
    <p:sldId id="312" r:id="rId32"/>
    <p:sldId id="310" r:id="rId33"/>
    <p:sldId id="315" r:id="rId34"/>
    <p:sldId id="311" r:id="rId35"/>
    <p:sldId id="317" r:id="rId36"/>
    <p:sldId id="271" r:id="rId37"/>
    <p:sldId id="318" r:id="rId38"/>
    <p:sldId id="320" r:id="rId39"/>
    <p:sldId id="313" r:id="rId40"/>
    <p:sldId id="279" r:id="rId41"/>
    <p:sldId id="319" r:id="rId42"/>
    <p:sldId id="321" r:id="rId43"/>
    <p:sldId id="280" r:id="rId44"/>
    <p:sldId id="323" r:id="rId45"/>
    <p:sldId id="324" r:id="rId46"/>
    <p:sldId id="325" r:id="rId47"/>
    <p:sldId id="322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285" r:id="rId56"/>
    <p:sldId id="333" r:id="rId57"/>
    <p:sldId id="286" r:id="rId58"/>
    <p:sldId id="281" r:id="rId59"/>
    <p:sldId id="316" r:id="rId60"/>
    <p:sldId id="274" r:id="rId61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1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24.01.2019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2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2.pn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png"/><Relationship Id="rId18" Type="http://schemas.openxmlformats.org/officeDocument/2006/relationships/image" Target="../media/image60.png"/><Relationship Id="rId3" Type="http://schemas.openxmlformats.org/officeDocument/2006/relationships/image" Target="../media/image51.png"/><Relationship Id="rId21" Type="http://schemas.openxmlformats.org/officeDocument/2006/relationships/image" Target="../media/image63.png"/><Relationship Id="rId7" Type="http://schemas.openxmlformats.org/officeDocument/2006/relationships/image" Target="../media/image55.jpeg"/><Relationship Id="rId12" Type="http://schemas.openxmlformats.org/officeDocument/2006/relationships/image" Target="../media/image47.jpe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20" Type="http://schemas.openxmlformats.org/officeDocument/2006/relationships/image" Target="../media/image62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4.jpeg"/><Relationship Id="rId11" Type="http://schemas.openxmlformats.org/officeDocument/2006/relationships/image" Target="../media/image46.jpeg"/><Relationship Id="rId5" Type="http://schemas.openxmlformats.org/officeDocument/2006/relationships/image" Target="../media/image53.pn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19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0" y="1245326"/>
            <a:ext cx="8627370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CPSs </a:t>
            </a:r>
            <a:r>
              <a:rPr lang="en-US" sz="2400" dirty="0" smtClean="0"/>
              <a:t>are not </a:t>
            </a:r>
            <a:r>
              <a:rPr lang="en-US" sz="2400" dirty="0" err="1"/>
              <a:t>IoTs</a:t>
            </a:r>
            <a:r>
              <a:rPr lang="en-US" sz="2400" dirty="0"/>
              <a:t>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internet of </a:t>
            </a:r>
            <a:r>
              <a:rPr lang="en-US" sz="2400" dirty="0" smtClean="0"/>
              <a:t>things (</a:t>
            </a:r>
            <a:r>
              <a:rPr lang="en-US" sz="2400" dirty="0" err="1" smtClean="0"/>
              <a:t>IoT</a:t>
            </a:r>
            <a:r>
              <a:rPr lang="en-US" sz="2400" dirty="0" smtClean="0"/>
              <a:t>) </a:t>
            </a:r>
            <a:r>
              <a:rPr lang="en-US" sz="2400" dirty="0"/>
              <a:t>is a difficult concept to define precisely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000" dirty="0"/>
              <a:t>The 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 [4]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supply,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mobility,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care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</a:t>
            </a:r>
            <a:r>
              <a:rPr lang="en-US" dirty="0"/>
              <a:t>cloud-based services.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Workshop:</a:t>
            </a:r>
            <a:endParaRPr lang="en-US" sz="3200" i="1" dirty="0" smtClean="0"/>
          </a:p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project.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3989985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103" y="1186903"/>
            <a:ext cx="6755194" cy="625320"/>
          </a:xfrm>
        </p:spPr>
        <p:txBody>
          <a:bodyPr/>
          <a:lstStyle/>
          <a:p>
            <a:r>
              <a:rPr lang="en-US" sz="3200" dirty="0"/>
              <a:t>The 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65103" y="2002971"/>
            <a:ext cx="4132217" cy="1689464"/>
          </a:xfrm>
        </p:spPr>
        <p:txBody>
          <a:bodyPr/>
          <a:lstStyle/>
          <a:p>
            <a:r>
              <a:rPr lang="de-DE" dirty="0" err="1" smtClean="0"/>
              <a:t>Integrity</a:t>
            </a:r>
            <a:r>
              <a:rPr lang="de-DE" dirty="0" smtClean="0"/>
              <a:t> </a:t>
            </a:r>
          </a:p>
          <a:p>
            <a:r>
              <a:rPr lang="de-DE" dirty="0" err="1"/>
              <a:t>C</a:t>
            </a:r>
            <a:r>
              <a:rPr lang="de-DE" dirty="0" err="1" smtClean="0"/>
              <a:t>onfidentiality</a:t>
            </a:r>
            <a:r>
              <a:rPr lang="de-DE" dirty="0" smtClean="0"/>
              <a:t> 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vailability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8017" y="5157130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134772" y="3600084"/>
            <a:ext cx="7328262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Digitisation and networking and the associated link between the digital and physical worlds make it </a:t>
            </a:r>
            <a:r>
              <a:rPr lang="en-US" sz="2400" b="1" smtClean="0"/>
              <a:t>difficult and complex </a:t>
            </a:r>
            <a:r>
              <a:rPr lang="en-US" sz="2400" smtClean="0"/>
              <a:t>to reach these goals.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Safety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system</a:t>
            </a:r>
            <a:r>
              <a:rPr lang="de-DE" sz="2400" dirty="0"/>
              <a:t>?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endParaRPr lang="en-US" sz="2000" dirty="0"/>
          </a:p>
          <a:p>
            <a:r>
              <a:rPr lang="en-US" sz="2000" dirty="0"/>
              <a:t>Attacks during physical access to the </a:t>
            </a:r>
            <a:r>
              <a:rPr lang="en-US" sz="2000" dirty="0" smtClean="0"/>
              <a:t>vehicle</a:t>
            </a:r>
          </a:p>
          <a:p>
            <a:endParaRPr lang="en-US" sz="2000" dirty="0"/>
          </a:p>
          <a:p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</a:t>
            </a:r>
            <a:br>
              <a:rPr lang="en-US" sz="2400" dirty="0"/>
            </a:br>
            <a:r>
              <a:rPr lang="en-US" sz="2400" dirty="0"/>
              <a:t>What does this mean for a secure connection over the Internet?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" y="2461877"/>
            <a:ext cx="2995750" cy="309521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57" y="2673218"/>
            <a:ext cx="2586652" cy="267253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793385" y="6301043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8" name="Rechteck 7"/>
          <p:cNvSpPr/>
          <p:nvPr/>
        </p:nvSpPr>
        <p:spPr>
          <a:xfrm>
            <a:off x="653142" y="256610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968027" y="2461877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53142" y="5095430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519325" y="5095430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07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Two</a:t>
            </a:r>
            <a:r>
              <a:rPr lang="de-DE" b="1" dirty="0"/>
              <a:t> </a:t>
            </a:r>
            <a:r>
              <a:rPr lang="de-DE" b="1" dirty="0" err="1"/>
              <a:t>connection</a:t>
            </a:r>
            <a:r>
              <a:rPr lang="de-DE" b="1" dirty="0"/>
              <a:t> </a:t>
            </a:r>
            <a:r>
              <a:rPr lang="de-DE" b="1" dirty="0" err="1"/>
              <a:t>types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 smtClean="0"/>
              <a:t>possible</a:t>
            </a:r>
            <a:r>
              <a:rPr lang="de-DE" b="1" dirty="0" smtClean="0"/>
              <a:t>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133812"/>
            <a:ext cx="7785720" cy="625320"/>
          </a:xfrm>
        </p:spPr>
        <p:txBody>
          <a:bodyPr/>
          <a:lstStyle/>
          <a:p>
            <a:r>
              <a:rPr lang="en-US" sz="2800" dirty="0"/>
              <a:t>How can we establish a secure 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59132"/>
            <a:ext cx="6842280" cy="3238474"/>
          </a:xfrm>
        </p:spPr>
        <p:txBody>
          <a:bodyPr/>
          <a:lstStyle/>
          <a:p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endParaRPr lang="de-DE" sz="2000" dirty="0" smtClean="0"/>
          </a:p>
          <a:p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endParaRPr lang="en-US" sz="2000" dirty="0" smtClean="0"/>
          </a:p>
          <a:p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832393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37847"/>
            <a:ext cx="829105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advantages does digital transformation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offer the </a:t>
            </a:r>
            <a:r>
              <a:rPr lang="en-US" sz="3200" dirty="0">
                <a:solidFill>
                  <a:srgbClr val="FF0000"/>
                </a:solidFill>
              </a:rPr>
              <a:t>industry?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32393" y="5136273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How </a:t>
            </a:r>
            <a:r>
              <a:rPr lang="en-US" sz="3200" dirty="0">
                <a:solidFill>
                  <a:srgbClr val="FF0000"/>
                </a:solidFill>
              </a:rPr>
              <a:t>can we use </a:t>
            </a:r>
            <a:r>
              <a:rPr lang="en-US" sz="3200" dirty="0" smtClean="0">
                <a:solidFill>
                  <a:srgbClr val="FF0000"/>
                </a:solidFill>
              </a:rPr>
              <a:t>the digitalization and CPSs </a:t>
            </a:r>
            <a:r>
              <a:rPr lang="en-US" sz="3200" dirty="0">
                <a:solidFill>
                  <a:srgbClr val="FF0000"/>
                </a:solidFill>
              </a:rPr>
              <a:t>for </a:t>
            </a:r>
            <a:r>
              <a:rPr lang="en-US" sz="3200" dirty="0" smtClean="0">
                <a:solidFill>
                  <a:srgbClr val="FF0000"/>
                </a:solidFill>
              </a:rPr>
              <a:t>our test benches?</a:t>
            </a:r>
            <a:endParaRPr lang="de-D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2" grpId="0"/>
      <p:bldP spid="26" grpId="0"/>
      <p:bldP spid="27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5361" y="1805414"/>
            <a:ext cx="7933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>
              <a:buClr>
                <a:srgbClr val="000000"/>
              </a:buClr>
            </a:pP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in Karlsruhe</a:t>
            </a: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and Test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Karlsruhe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Sensors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de-DE" b="1" dirty="0"/>
              <a:t> </a:t>
            </a:r>
            <a:r>
              <a:rPr lang="de-DE" dirty="0" err="1"/>
              <a:t>Actuators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Network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 Internet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Open-Source and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Discussion about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262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5034" y="1186902"/>
            <a:ext cx="5086063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(HS)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446529" y="2451854"/>
            <a:ext cx="5243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Chain Saw Denis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Environmental </a:t>
            </a:r>
            <a:r>
              <a:rPr lang="de-DE" dirty="0" err="1" smtClean="0"/>
              <a:t>Chamber</a:t>
            </a:r>
            <a:r>
              <a:rPr lang="de-DE" dirty="0" smtClean="0"/>
              <a:t> Bruchsal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Remote Control/Monitoring </a:t>
            </a:r>
            <a:r>
              <a:rPr lang="de-DE" dirty="0" err="1" smtClean="0"/>
              <a:t>Energy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dirty="0" err="1" smtClean="0"/>
              <a:t>lows</a:t>
            </a:r>
            <a:r>
              <a:rPr lang="de-DE" dirty="0" smtClean="0"/>
              <a:t> </a:t>
            </a:r>
            <a:r>
              <a:rPr lang="de-DE" dirty="0" smtClean="0"/>
              <a:t>CHP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 Station Bruchsal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EtaNet</a:t>
            </a:r>
            <a:r>
              <a:rPr lang="de-DE" dirty="0" smtClean="0"/>
              <a:t> CPS-</a:t>
            </a:r>
            <a:r>
              <a:rPr lang="de-DE" dirty="0" err="1" smtClean="0"/>
              <a:t>Energy</a:t>
            </a:r>
            <a:r>
              <a:rPr lang="de-DE" dirty="0" smtClean="0"/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95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6063" y="1056275"/>
            <a:ext cx="7338668" cy="625320"/>
          </a:xfrm>
        </p:spPr>
        <p:txBody>
          <a:bodyPr/>
          <a:lstStyle/>
          <a:p>
            <a:r>
              <a:rPr lang="de-DE" sz="2800" dirty="0"/>
              <a:t>Environmental </a:t>
            </a:r>
            <a:r>
              <a:rPr lang="de-DE" sz="2800" dirty="0" err="1"/>
              <a:t>Chamber</a:t>
            </a:r>
            <a:r>
              <a:rPr lang="de-DE" sz="2800" dirty="0"/>
              <a:t> Bruchsal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3" y="1787249"/>
            <a:ext cx="6073270" cy="455495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93079" y="6447857"/>
            <a:ext cx="48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Artur Martel, Arsema Derbie, Dennis Weierter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6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70133" y="1275281"/>
            <a:ext cx="7467040" cy="475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Internet 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in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Karlsruhe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Current Projects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Test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Karlsruhe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1600" b="1" dirty="0"/>
              <a:t> </a:t>
            </a:r>
            <a:r>
              <a:rPr lang="de-DE" sz="1600" dirty="0" err="1"/>
              <a:t>Actuators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Network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err="1"/>
              <a:t>I</a:t>
            </a:r>
            <a:r>
              <a:rPr lang="de-DE" sz="1600" dirty="0" err="1" smtClean="0"/>
              <a:t>ntroduction</a:t>
            </a:r>
            <a:r>
              <a:rPr lang="de-DE" sz="1600" dirty="0" smtClean="0"/>
              <a:t> </a:t>
            </a:r>
            <a:r>
              <a:rPr lang="de-DE" sz="1600" dirty="0" err="1"/>
              <a:t>G</a:t>
            </a:r>
            <a:r>
              <a:rPr lang="de-DE" sz="1600" dirty="0" err="1" smtClean="0"/>
              <a:t>ithub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smtClean="0"/>
              <a:t>S</a:t>
            </a:r>
            <a:r>
              <a:rPr lang="de-DE" sz="1600" dirty="0" smtClean="0"/>
              <a:t>ystem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/>
              <a:t>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Brainstorming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en-US" sz="1600" dirty="0"/>
              <a:t>Requirement Analysis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213974" y="781308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„Environmental </a:t>
            </a:r>
            <a:r>
              <a:rPr lang="de-DE" sz="2800" dirty="0" err="1" smtClean="0"/>
              <a:t>Chamber</a:t>
            </a:r>
            <a:r>
              <a:rPr lang="de-DE" sz="2800" dirty="0" smtClean="0"/>
              <a:t>“ Project 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8228880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r>
              <a:rPr lang="de-DE" sz="2000" dirty="0" smtClean="0"/>
              <a:t>LabVIEW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Software (Server)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SQLite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r>
              <a:rPr lang="de-DE" sz="2000" dirty="0"/>
              <a:t>Agilent </a:t>
            </a:r>
            <a:r>
              <a:rPr lang="de-DE" sz="2000" dirty="0" smtClean="0"/>
              <a:t>Digital Multimeter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networking</a:t>
            </a:r>
            <a:r>
              <a:rPr lang="de-DE" sz="2000" dirty="0" smtClean="0"/>
              <a:t>:</a:t>
            </a:r>
          </a:p>
          <a:p>
            <a:r>
              <a:rPr lang="de-DE" sz="2000" dirty="0" err="1" smtClean="0"/>
              <a:t>Throttle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/>
          </a:p>
          <a:p>
            <a:r>
              <a:rPr lang="de-DE" sz="2000" dirty="0" err="1" smtClean="0"/>
              <a:t>Temperature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 smtClean="0"/>
          </a:p>
          <a:p>
            <a:r>
              <a:rPr lang="de-DE" sz="2000" dirty="0" smtClean="0">
                <a:effectLst/>
              </a:rPr>
              <a:t>Etc.</a:t>
            </a:r>
            <a:endParaRPr lang="de-DE" sz="2000" dirty="0"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72" y="2398774"/>
            <a:ext cx="2734490" cy="17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8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3666316"/>
            <a:ext cx="3557402" cy="29472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5515"/>
          <a:stretch/>
        </p:blipFill>
        <p:spPr>
          <a:xfrm>
            <a:off x="2937289" y="1620005"/>
            <a:ext cx="2235120" cy="1546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3" y="1581306"/>
            <a:ext cx="2192596" cy="1747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9" y="3329028"/>
            <a:ext cx="2253030" cy="11843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9" y="4513412"/>
            <a:ext cx="2294650" cy="18660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-30" r="-360" b="30"/>
          <a:stretch/>
        </p:blipFill>
        <p:spPr>
          <a:xfrm rot="5400000">
            <a:off x="2389383" y="3704275"/>
            <a:ext cx="3119950" cy="1940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891002"/>
            <a:ext cx="3535680" cy="24331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Rechteck 16"/>
          <p:cNvSpPr/>
          <p:nvPr/>
        </p:nvSpPr>
        <p:spPr>
          <a:xfrm>
            <a:off x="561813" y="6379420"/>
            <a:ext cx="18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Dennis Weierter</a:t>
            </a:r>
          </a:p>
        </p:txBody>
      </p:sp>
      <p:sp>
        <p:nvSpPr>
          <p:cNvPr id="18" name="Rechteck 17"/>
          <p:cNvSpPr/>
          <p:nvPr/>
        </p:nvSpPr>
        <p:spPr>
          <a:xfrm>
            <a:off x="744693" y="102730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Remote Control Chain </a:t>
            </a:r>
            <a:r>
              <a:rPr lang="de-DE" dirty="0" err="1" smtClean="0"/>
              <a:t>Saw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088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„Remote </a:t>
            </a:r>
            <a:r>
              <a:rPr lang="de-DE" sz="2800" dirty="0"/>
              <a:t>Control Chain </a:t>
            </a:r>
            <a:r>
              <a:rPr lang="de-DE" sz="2800" dirty="0" err="1" smtClean="0"/>
              <a:t>Saw</a:t>
            </a:r>
            <a:r>
              <a:rPr lang="de-DE" sz="2800" dirty="0" smtClean="0"/>
              <a:t>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4435358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Arduino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Servomotors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 smtClean="0"/>
              <a:t>actuators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Pneumatic</a:t>
            </a:r>
            <a:r>
              <a:rPr lang="de-DE" sz="2000" dirty="0"/>
              <a:t> </a:t>
            </a:r>
            <a:r>
              <a:rPr lang="de-DE" sz="2000" dirty="0" err="1"/>
              <a:t>cylinder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rope</a:t>
            </a:r>
            <a:r>
              <a:rPr lang="de-DE" sz="2000" dirty="0"/>
              <a:t> </a:t>
            </a:r>
            <a:r>
              <a:rPr lang="de-DE" sz="2000" dirty="0" err="1" smtClean="0"/>
              <a:t>start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operating</a:t>
            </a:r>
            <a:r>
              <a:rPr lang="de-DE" sz="2000" dirty="0" smtClean="0"/>
              <a:t> </a:t>
            </a:r>
            <a:r>
              <a:rPr lang="de-DE" sz="2000" dirty="0" err="1"/>
              <a:t>unit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remote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36398" y="4480334"/>
            <a:ext cx="3944815" cy="175221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8" y="3213238"/>
            <a:ext cx="1689462" cy="12670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04" y="2115602"/>
            <a:ext cx="1947152" cy="16131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407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1" y="2508128"/>
            <a:ext cx="4164494" cy="3189562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552012" y="1940288"/>
            <a:ext cx="3894976" cy="2586756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1" name="Image 7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"/>
          <a:stretch/>
        </p:blipFill>
        <p:spPr bwMode="auto">
          <a:xfrm>
            <a:off x="6633388" y="662818"/>
            <a:ext cx="2082932" cy="1665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94" y="876578"/>
            <a:ext cx="912464" cy="1063710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1197539" y="1126069"/>
            <a:ext cx="171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CHP </a:t>
            </a:r>
            <a:r>
              <a:rPr lang="de-DE" dirty="0" smtClean="0"/>
              <a:t>Efficiency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Mitchell Enrique </a:t>
            </a:r>
            <a:r>
              <a:rPr lang="de-DE" dirty="0" smtClean="0"/>
              <a:t>Kuansin, Ferhat Aslan</a:t>
            </a:r>
          </a:p>
          <a:p>
            <a:r>
              <a:rPr lang="de-DE" dirty="0"/>
              <a:t>https://github.com/IKKUengine/</a:t>
            </a:r>
            <a:r>
              <a:rPr lang="de-DE" b="1" dirty="0"/>
              <a:t>CHPefficiency </a:t>
            </a:r>
            <a:r>
              <a:rPr lang="de-DE" dirty="0"/>
              <a:t>(</a:t>
            </a:r>
            <a:r>
              <a:rPr lang="de-DE" dirty="0" smtClean="0"/>
              <a:t>Python </a:t>
            </a:r>
            <a:r>
              <a:rPr lang="de-DE" dirty="0" err="1" smtClean="0"/>
              <a:t>and</a:t>
            </a:r>
            <a:r>
              <a:rPr lang="de-DE" dirty="0" smtClean="0"/>
              <a:t> LabVIEW)</a:t>
            </a:r>
            <a:endParaRPr lang="de-DE" dirty="0"/>
          </a:p>
        </p:txBody>
      </p:sp>
      <p:sp>
        <p:nvSpPr>
          <p:cNvPr id="7" name="Pfeil nach links und rechts 6"/>
          <p:cNvSpPr/>
          <p:nvPr/>
        </p:nvSpPr>
        <p:spPr>
          <a:xfrm>
            <a:off x="5671911" y="129028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links und rechts 28"/>
          <p:cNvSpPr/>
          <p:nvPr/>
        </p:nvSpPr>
        <p:spPr>
          <a:xfrm rot="18485896">
            <a:off x="3958488" y="196010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links und rechts 29"/>
          <p:cNvSpPr/>
          <p:nvPr/>
        </p:nvSpPr>
        <p:spPr>
          <a:xfrm rot="5400000">
            <a:off x="7770677" y="2241995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„CHP Efficiency“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39" y="1924594"/>
            <a:ext cx="5273039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Raspberry</a:t>
            </a:r>
            <a:r>
              <a:rPr lang="de-DE" sz="2000" dirty="0"/>
              <a:t> PI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Gas Flow Meter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/>
              <a:t>M</a:t>
            </a:r>
            <a:r>
              <a:rPr lang="de-DE" sz="2000" dirty="0" smtClean="0"/>
              <a:t>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Power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Data </a:t>
            </a:r>
            <a:r>
              <a:rPr lang="de-DE" sz="2000" dirty="0" err="1" smtClean="0"/>
              <a:t>backup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processing via the </a:t>
            </a:r>
            <a:r>
              <a:rPr lang="en-US" sz="2000" dirty="0" err="1"/>
              <a:t>Labview</a:t>
            </a:r>
            <a:r>
              <a:rPr lang="en-US" sz="2000" dirty="0"/>
              <a:t> </a:t>
            </a:r>
            <a:r>
              <a:rPr lang="en-US" sz="2000" dirty="0" smtClean="0"/>
              <a:t>server</a:t>
            </a:r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</a:t>
            </a:r>
            <a:r>
              <a:rPr lang="de-DE" sz="2000" dirty="0" smtClean="0"/>
              <a:t>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10" name="Image 7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"/>
          <a:stretch/>
        </p:blipFill>
        <p:spPr bwMode="auto">
          <a:xfrm>
            <a:off x="6083787" y="1924594"/>
            <a:ext cx="2624786" cy="21298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87" y="4615543"/>
            <a:ext cx="2734492" cy="1961998"/>
          </a:xfrm>
          <a:prstGeom prst="rect">
            <a:avLst/>
          </a:prstGeom>
        </p:spPr>
      </p:pic>
      <p:sp>
        <p:nvSpPr>
          <p:cNvPr id="11" name="Pfeil nach links und rechts 10"/>
          <p:cNvSpPr/>
          <p:nvPr/>
        </p:nvSpPr>
        <p:spPr>
          <a:xfrm rot="16200000">
            <a:off x="6065963" y="4129867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7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81895" y="1189295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CPS </a:t>
            </a:r>
            <a:r>
              <a:rPr lang="de-DE" dirty="0" err="1"/>
              <a:t>E</a:t>
            </a:r>
            <a:r>
              <a:rPr lang="de-DE" dirty="0" err="1" smtClean="0"/>
              <a:t>lectric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Charging</a:t>
            </a:r>
            <a:r>
              <a:rPr lang="de-DE" dirty="0" smtClean="0"/>
              <a:t> Station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3078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Pavel Smirnov, </a:t>
            </a:r>
            <a:r>
              <a:rPr lang="de-DE" dirty="0" smtClean="0"/>
              <a:t>Ferhat </a:t>
            </a:r>
            <a:r>
              <a:rPr lang="de-DE" dirty="0" smtClean="0"/>
              <a:t>Aslan</a:t>
            </a:r>
            <a:endParaRPr lang="de-DE" dirty="0" smtClean="0"/>
          </a:p>
        </p:txBody>
      </p:sp>
      <p:sp>
        <p:nvSpPr>
          <p:cNvPr id="6" name="AutoShape 2" descr="blob:https://web.whatsapp.com/2ce67bab-4a51-4438-9d14-3235a8ad30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1" y="1290280"/>
            <a:ext cx="2683904" cy="20129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82" y="2910092"/>
            <a:ext cx="1987218" cy="26496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63" y="4335889"/>
            <a:ext cx="2734492" cy="1961998"/>
          </a:xfrm>
          <a:prstGeom prst="rect">
            <a:avLst/>
          </a:prstGeom>
        </p:spPr>
      </p:pic>
      <p:sp>
        <p:nvSpPr>
          <p:cNvPr id="20" name="Untertitel 2"/>
          <p:cNvSpPr txBox="1">
            <a:spLocks/>
          </p:cNvSpPr>
          <p:nvPr/>
        </p:nvSpPr>
        <p:spPr>
          <a:xfrm>
            <a:off x="581895" y="1474946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Management </a:t>
            </a:r>
            <a:r>
              <a:rPr lang="en-US" sz="2000" dirty="0"/>
              <a:t>concept for CHP and charging </a:t>
            </a:r>
            <a:r>
              <a:rPr lang="en-US" sz="2000" dirty="0" smtClean="0"/>
              <a:t>station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0217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7237" y="1043705"/>
            <a:ext cx="7785720" cy="1280026"/>
          </a:xfrm>
        </p:spPr>
        <p:txBody>
          <a:bodyPr/>
          <a:lstStyle/>
          <a:p>
            <a:r>
              <a:rPr lang="en-US" sz="2400" dirty="0"/>
              <a:t>A higher goal is the networking of all </a:t>
            </a:r>
            <a:r>
              <a:rPr lang="en-US" sz="2400" dirty="0" smtClean="0"/>
              <a:t>cyber physical </a:t>
            </a:r>
            <a:r>
              <a:rPr lang="en-US" sz="2400" dirty="0"/>
              <a:t>objects, which allows a </a:t>
            </a:r>
            <a:r>
              <a:rPr lang="en-US" sz="2400" dirty="0" smtClean="0"/>
              <a:t>collective </a:t>
            </a:r>
            <a:r>
              <a:rPr lang="en-US" sz="2400" dirty="0"/>
              <a:t>management.</a:t>
            </a:r>
            <a:endParaRPr lang="de-DE" sz="1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128773" y="3061569"/>
            <a:ext cx="940526" cy="1845899"/>
            <a:chOff x="4519172" y="4815082"/>
            <a:chExt cx="940526" cy="184589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519172" y="4815082"/>
              <a:ext cx="940526" cy="1845899"/>
              <a:chOff x="5518217" y="4815082"/>
              <a:chExt cx="940526" cy="1845899"/>
            </a:xfrm>
          </p:grpSpPr>
          <p:sp>
            <p:nvSpPr>
              <p:cNvPr id="8" name="Rechteck 7"/>
              <p:cNvSpPr/>
              <p:nvPr/>
            </p:nvSpPr>
            <p:spPr>
              <a:xfrm rot="5400000">
                <a:off x="5065530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044" y="5807489"/>
                <a:ext cx="561434" cy="706622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713" y="4927139"/>
                <a:ext cx="828394" cy="482798"/>
              </a:xfrm>
              <a:prstGeom prst="rect">
                <a:avLst/>
              </a:prstGeom>
            </p:spPr>
          </p:pic>
        </p:grpSp>
        <p:cxnSp>
          <p:nvCxnSpPr>
            <p:cNvPr id="5" name="Gerader Verbinder 4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6267440" y="3061570"/>
            <a:ext cx="940526" cy="1845899"/>
            <a:chOff x="5875552" y="4815083"/>
            <a:chExt cx="940526" cy="1845899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14" name="Rechteck 1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3" name="Gerader Verbinder 12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/>
          <p:cNvGrpSpPr/>
          <p:nvPr/>
        </p:nvGrpSpPr>
        <p:grpSpPr>
          <a:xfrm>
            <a:off x="1528321" y="3061569"/>
            <a:ext cx="3390909" cy="1848897"/>
            <a:chOff x="962267" y="4815082"/>
            <a:chExt cx="3390909" cy="184889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962267" y="4815082"/>
              <a:ext cx="3390909" cy="1848897"/>
              <a:chOff x="962267" y="4815082"/>
              <a:chExt cx="3390909" cy="1848897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962267" y="4815082"/>
                <a:ext cx="2193240" cy="1845900"/>
                <a:chOff x="962267" y="4815082"/>
                <a:chExt cx="2193240" cy="1845900"/>
              </a:xfrm>
            </p:grpSpPr>
            <p:grpSp>
              <p:nvGrpSpPr>
                <p:cNvPr id="26" name="Gruppieren 25"/>
                <p:cNvGrpSpPr/>
                <p:nvPr/>
              </p:nvGrpSpPr>
              <p:grpSpPr>
                <a:xfrm>
                  <a:off x="962267" y="4815082"/>
                  <a:ext cx="2193240" cy="1845900"/>
                  <a:chOff x="962267" y="4815082"/>
                  <a:chExt cx="2193240" cy="1845900"/>
                </a:xfrm>
              </p:grpSpPr>
              <p:grpSp>
                <p:nvGrpSpPr>
                  <p:cNvPr id="29" name="Gruppieren 28"/>
                  <p:cNvGrpSpPr/>
                  <p:nvPr/>
                </p:nvGrpSpPr>
                <p:grpSpPr>
                  <a:xfrm>
                    <a:off x="962267" y="4815082"/>
                    <a:ext cx="2193240" cy="1845900"/>
                    <a:chOff x="962267" y="4815082"/>
                    <a:chExt cx="2193240" cy="1845900"/>
                  </a:xfrm>
                </p:grpSpPr>
                <p:grpSp>
                  <p:nvGrpSpPr>
                    <p:cNvPr id="32" name="Gruppieren 31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36" name="Rechteck 35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7" name="Grafik 36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Grafik 37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" name="Gruppieren 32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34" name="Rechteck 33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5" name="Grafik 34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0" name="Grafik 2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7" name="Gerader Verbinder 26"/>
                <p:cNvCxnSpPr>
                  <a:endCxn id="3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uppieren 20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22" name="Gruppieren 21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24" name="Rechteck 23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25" name="Grafik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Gerader Verbinder 22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sp>
        <p:nvSpPr>
          <p:cNvPr id="40" name="Rechteck 39"/>
          <p:cNvSpPr/>
          <p:nvPr/>
        </p:nvSpPr>
        <p:spPr>
          <a:xfrm>
            <a:off x="1297574" y="2870745"/>
            <a:ext cx="6200503" cy="226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1217608" y="2403307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smtClean="0"/>
              <a:t>Higher-Level </a:t>
            </a:r>
            <a:r>
              <a:rPr lang="de-DE" dirty="0"/>
              <a:t>S</a:t>
            </a:r>
            <a:r>
              <a:rPr lang="de-DE" dirty="0" smtClean="0"/>
              <a:t>ystem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600708" y="5581069"/>
            <a:ext cx="7837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foundations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laid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l-GR" dirty="0" smtClean="0"/>
              <a:t>η</a:t>
            </a:r>
            <a:r>
              <a:rPr lang="de-DE" dirty="0" smtClean="0"/>
              <a:t>Net </a:t>
            </a:r>
            <a:r>
              <a:rPr lang="de-DE" dirty="0" err="1" smtClean="0"/>
              <a:t>project</a:t>
            </a:r>
            <a:r>
              <a:rPr lang="de-DE" dirty="0" smtClean="0"/>
              <a:t>: </a:t>
            </a:r>
            <a:r>
              <a:rPr lang="de-DE" dirty="0"/>
              <a:t>https://github.com/IKKUengine/</a:t>
            </a:r>
            <a:r>
              <a:rPr lang="de-DE" b="1" dirty="0"/>
              <a:t>SimulatedCPSLabVIEWEnergySystem </a:t>
            </a:r>
            <a:r>
              <a:rPr lang="de-DE" dirty="0"/>
              <a:t>(</a:t>
            </a:r>
            <a:r>
              <a:rPr lang="de-DE" dirty="0" smtClean="0"/>
              <a:t>LabVIEW,</a:t>
            </a:r>
            <a:r>
              <a:rPr lang="de-DE" dirty="0"/>
              <a:t> Open Source License MIT)</a:t>
            </a:r>
          </a:p>
        </p:txBody>
      </p:sp>
    </p:spTree>
    <p:extLst>
      <p:ext uri="{BB962C8B-B14F-4D97-AF65-F5344CB8AC3E}">
        <p14:creationId xmlns:p14="http://schemas.microsoft.com/office/powerpoint/2010/main" val="26202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0" name="Textfeld 159"/>
          <p:cNvSpPr txBox="1"/>
          <p:nvPr/>
        </p:nvSpPr>
        <p:spPr>
          <a:xfrm>
            <a:off x="7300480" y="5010234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7307254" y="5441463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7307582" y="5863866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5947388" y="4131155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 smtClean="0"/>
              <a:t>for</a:t>
            </a:r>
            <a:r>
              <a:rPr lang="de-DE" sz="2800" dirty="0" smtClean="0"/>
              <a:t> „CPS-</a:t>
            </a:r>
            <a:r>
              <a:rPr lang="de-DE" sz="2800" dirty="0" err="1" smtClean="0"/>
              <a:t>Energy</a:t>
            </a:r>
            <a:r>
              <a:rPr lang="de-DE" sz="2800" dirty="0" smtClean="0"/>
              <a:t> System“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93966"/>
            <a:ext cx="7284721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Standardization of communication and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a management </a:t>
            </a:r>
            <a:r>
              <a:rPr lang="en-US" sz="2000" dirty="0" smtClean="0"/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</a:t>
            </a:r>
            <a:r>
              <a:rPr lang="en-US" sz="2000" dirty="0" smtClean="0"/>
              <a:t>a data monitoring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Object-oriented observation and programming / </a:t>
            </a:r>
            <a:r>
              <a:rPr lang="en-US" sz="2000" dirty="0" smtClean="0"/>
              <a:t>parameterization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Published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smtClean="0"/>
              <a:t>Open-</a:t>
            </a:r>
            <a:r>
              <a:rPr lang="de-DE" sz="2000" dirty="0"/>
              <a:t>S</a:t>
            </a:r>
            <a:r>
              <a:rPr lang="de-DE" sz="2000" dirty="0" smtClean="0"/>
              <a:t>ource</a:t>
            </a:r>
            <a:endParaRPr lang="de-DE" sz="2000" dirty="0"/>
          </a:p>
          <a:p>
            <a:endParaRPr lang="en-US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Access to the entire system via a secure server-side </a:t>
            </a:r>
            <a:r>
              <a:rPr lang="en-US" sz="2000" dirty="0" smtClean="0"/>
              <a:t>database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First </a:t>
            </a:r>
            <a:r>
              <a:rPr lang="de-DE" sz="2000" dirty="0" err="1" smtClean="0"/>
              <a:t>working</a:t>
            </a:r>
            <a:r>
              <a:rPr lang="de-DE" sz="2000" dirty="0" smtClean="0"/>
              <a:t> </a:t>
            </a:r>
            <a:r>
              <a:rPr lang="de-DE" sz="2000" dirty="0" err="1" smtClean="0"/>
              <a:t>management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: </a:t>
            </a:r>
            <a:r>
              <a:rPr lang="en-US" sz="2000" dirty="0"/>
              <a:t>Combination electric vehicle charging </a:t>
            </a:r>
            <a:r>
              <a:rPr lang="en-US" sz="2000" dirty="0" err="1"/>
              <a:t>stationwith</a:t>
            </a:r>
            <a:r>
              <a:rPr lang="en-US" sz="2000" dirty="0"/>
              <a:t> combined heat </a:t>
            </a:r>
            <a:r>
              <a:rPr lang="en-US" sz="2000" dirty="0" err="1" smtClean="0"/>
              <a:t>an.d</a:t>
            </a:r>
            <a:r>
              <a:rPr lang="en-US" sz="2000" dirty="0" smtClean="0"/>
              <a:t> </a:t>
            </a:r>
            <a:r>
              <a:rPr lang="en-US" sz="2000" dirty="0"/>
              <a:t>power unit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904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2929" y="2794929"/>
            <a:ext cx="7785720" cy="625320"/>
          </a:xfrm>
        </p:spPr>
        <p:txBody>
          <a:bodyPr/>
          <a:lstStyle/>
          <a:p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3600" b="1" dirty="0" smtClean="0"/>
              <a:t> </a:t>
            </a:r>
            <a:r>
              <a:rPr lang="de-DE" sz="3600" dirty="0" err="1" smtClean="0"/>
              <a:t>Actuators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34044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Digitalisation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…[1, 2]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02899" y="324564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22960" y="1050612"/>
            <a:ext cx="7833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get the data from the sensors and how do we handle the actuators? Example </a:t>
            </a:r>
            <a:r>
              <a:rPr lang="en-US" dirty="0" smtClean="0"/>
              <a:t>car: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78" y="1888792"/>
            <a:ext cx="5773546" cy="453113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104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http://akautomotiveservices.co.uk/training-courses-vehicle-electrics-module-3/</a:t>
            </a:r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91888"/>
          </a:xfrm>
        </p:spPr>
        <p:txBody>
          <a:bodyPr/>
          <a:lstStyle/>
          <a:p>
            <a:r>
              <a:rPr lang="en-US" sz="3200" dirty="0"/>
              <a:t>How do I get physical </a:t>
            </a:r>
            <a:r>
              <a:rPr lang="en-US" sz="3200" dirty="0" smtClean="0"/>
              <a:t>or chemical quantities </a:t>
            </a:r>
            <a:r>
              <a:rPr lang="en-US" sz="3200" dirty="0"/>
              <a:t>on my computer?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0" y="2150333"/>
            <a:ext cx="5600700" cy="2952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91119" y="6491587"/>
            <a:ext cx="6017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https://www.researchgate.net/figure/Base-physical-quantity-name_tbl1_283195320</a:t>
            </a:r>
          </a:p>
        </p:txBody>
      </p:sp>
    </p:spTree>
    <p:extLst>
      <p:ext uri="{BB962C8B-B14F-4D97-AF65-F5344CB8AC3E}">
        <p14:creationId xmlns:p14="http://schemas.microsoft.com/office/powerpoint/2010/main" val="3008315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de-DE" dirty="0" smtClean="0"/>
              <a:t>Sensorsystem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60187" y="158063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Sensor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2" y="5634753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5400000">
            <a:off x="5576383" y="55111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66785" y="135330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4823089" y="4473366"/>
            <a:ext cx="2377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 smtClean="0"/>
              <a:t>: ON/OFF.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39990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8255480">
            <a:off x="2370681" y="50447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Sensors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5" y="504662"/>
            <a:ext cx="1226254" cy="1939192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7003911" y="79330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5" y="4539267"/>
            <a:ext cx="1775540" cy="192256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005159" y="2584116"/>
            <a:ext cx="518984" cy="1814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8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61" y="4677001"/>
            <a:ext cx="2123614" cy="16009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44" y="658823"/>
            <a:ext cx="1226254" cy="19391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en-US" dirty="0" err="1" smtClean="0"/>
              <a:t>Actuatorsystem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 rot="10800000">
            <a:off x="7363580" y="2674802"/>
            <a:ext cx="518984" cy="1890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60187" y="1580638"/>
            <a:ext cx="26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</a:t>
            </a:r>
            <a:r>
              <a:rPr lang="de-DE" dirty="0" err="1" smtClean="0"/>
              <a:t>Actuator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5" y="5113552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5626771" y="4989985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33434" y="12397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216686" y="4252502"/>
            <a:ext cx="3897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/>
              <a:t>: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smtClean="0"/>
              <a:t>on!</a:t>
            </a:r>
            <a:endParaRPr lang="de-DE" dirty="0"/>
          </a:p>
          <a:p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579888" y="5852812"/>
            <a:ext cx="2377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Sending</a:t>
            </a:r>
            <a:r>
              <a:rPr lang="de-DE" dirty="0" smtClean="0"/>
              <a:t>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74489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16200000">
            <a:off x="2223681" y="5049118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Actuators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5441396" y="627795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Switch-on System</a:t>
            </a:r>
            <a:endParaRPr lang="de-DE" dirty="0">
              <a:effectLst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275760" y="85888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449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computer understands only digital </a:t>
            </a:r>
            <a:r>
              <a:rPr lang="en-US" sz="2800" dirty="0" smtClean="0"/>
              <a:t>data!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570411" y="6433347"/>
            <a:ext cx="63267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https://www.slideshare.net/AsifIqbal109/digital-to-analog-dac-analog-to-digital-converter-adc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40" y="1811625"/>
            <a:ext cx="5867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5500" y="1368252"/>
            <a:ext cx="7835899" cy="625320"/>
          </a:xfrm>
        </p:spPr>
        <p:txBody>
          <a:bodyPr/>
          <a:lstStyle/>
          <a:p>
            <a:r>
              <a:rPr lang="en-US" sz="2800" dirty="0"/>
              <a:t>Why does data traffic work without problems on the internet?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7" y="2378160"/>
            <a:ext cx="5257800" cy="3238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30621" y="5720834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7616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0312" y="1345363"/>
            <a:ext cx="7972511" cy="625320"/>
          </a:xfrm>
        </p:spPr>
        <p:txBody>
          <a:bodyPr/>
          <a:lstStyle/>
          <a:p>
            <a:r>
              <a:rPr lang="en-US" sz="2800" dirty="0"/>
              <a:t>Any computer can connect to any other computer.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6" y="2177672"/>
            <a:ext cx="2995750" cy="30952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00" y="2389013"/>
            <a:ext cx="2586652" cy="267253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10628" y="6016838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7" name="Rechteck 6"/>
          <p:cNvSpPr/>
          <p:nvPr/>
        </p:nvSpPr>
        <p:spPr>
          <a:xfrm>
            <a:off x="870385" y="2281903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185270" y="2177672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70385" y="4811225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36568" y="4811225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184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93631" y="5060777"/>
            <a:ext cx="7301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set of commands exists to control communication between two devices, e.g. between two computers.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1" y="1825856"/>
            <a:ext cx="5412262" cy="23744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354537" y="1098442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/>
              <a:t>do </a:t>
            </a:r>
            <a:r>
              <a:rPr lang="de-DE" sz="2800" dirty="0" err="1"/>
              <a:t>computers</a:t>
            </a:r>
            <a:r>
              <a:rPr lang="de-DE" sz="2800" dirty="0"/>
              <a:t> </a:t>
            </a:r>
            <a:r>
              <a:rPr lang="de-DE" sz="2800" dirty="0" err="1"/>
              <a:t>interact</a:t>
            </a:r>
            <a:r>
              <a:rPr lang="de-DE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9865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Internet Protocol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528" y="1066801"/>
            <a:ext cx="4031944" cy="50545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223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https://en.wikipedia.org/wiki/Internet_Protocol</a:t>
            </a:r>
          </a:p>
        </p:txBody>
      </p:sp>
      <p:sp>
        <p:nvSpPr>
          <p:cNvPr id="7" name="Rechteck 6"/>
          <p:cNvSpPr/>
          <p:nvPr/>
        </p:nvSpPr>
        <p:spPr>
          <a:xfrm>
            <a:off x="4524528" y="6043054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7559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906" y="1389790"/>
            <a:ext cx="7785720" cy="625320"/>
          </a:xfrm>
        </p:spPr>
        <p:txBody>
          <a:bodyPr/>
          <a:lstStyle/>
          <a:p>
            <a:r>
              <a:rPr lang="en-US" sz="2400" dirty="0" smtClean="0"/>
              <a:t>“In </a:t>
            </a:r>
            <a:r>
              <a:rPr lang="en-US" sz="2400" dirty="0"/>
              <a:t>summary, TCP is the data. IP is the Internet location GPS</a:t>
            </a:r>
            <a:r>
              <a:rPr lang="en-US" sz="2400" dirty="0" smtClean="0"/>
              <a:t>.”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800100" y="64205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https://www.hostingadvice.com/blog/tcpip-make-internet-work/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34" y="1702450"/>
            <a:ext cx="3472132" cy="2336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800100" y="3937325"/>
            <a:ext cx="6464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Link Layer</a:t>
            </a:r>
            <a:r>
              <a:rPr lang="en-US" dirty="0"/>
              <a:t> is the physical network equipment used to interconnect nodes and servers.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Internet Layer</a:t>
            </a:r>
            <a:r>
              <a:rPr lang="en-US" dirty="0"/>
              <a:t> connects hosts to one another across networks.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Transport Layer</a:t>
            </a:r>
            <a:r>
              <a:rPr lang="en-US" dirty="0"/>
              <a:t> resolves all host-to-host communication.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Application Layer</a:t>
            </a:r>
            <a:r>
              <a:rPr lang="en-US" dirty="0"/>
              <a:t> is utilized to ensure communication between applications on a network.</a:t>
            </a:r>
          </a:p>
        </p:txBody>
      </p:sp>
      <p:sp>
        <p:nvSpPr>
          <p:cNvPr id="11" name="Rechteck 10"/>
          <p:cNvSpPr/>
          <p:nvPr/>
        </p:nvSpPr>
        <p:spPr>
          <a:xfrm>
            <a:off x="800100" y="102045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It's easier to think in </a:t>
            </a:r>
            <a:r>
              <a:rPr lang="en-US" dirty="0" smtClean="0"/>
              <a:t>layer: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7886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err="1"/>
              <a:t>digitisation</a:t>
            </a:r>
            <a:r>
              <a:rPr lang="en-US" sz="3200" dirty="0"/>
              <a:t> or 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16000" y="889001"/>
            <a:ext cx="7785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 err="1" smtClean="0"/>
              <a:t>For</a:t>
            </a:r>
            <a:r>
              <a:rPr lang="de-DE" sz="4000" dirty="0" smtClean="0"/>
              <a:t> </a:t>
            </a:r>
            <a:r>
              <a:rPr lang="de-DE" sz="4000" dirty="0" err="1"/>
              <a:t>us</a:t>
            </a:r>
            <a:r>
              <a:rPr lang="de-DE" sz="4000" dirty="0"/>
              <a:t> </a:t>
            </a:r>
            <a:r>
              <a:rPr lang="de-DE" sz="4000" dirty="0" err="1"/>
              <a:t>is</a:t>
            </a:r>
            <a:r>
              <a:rPr lang="de-DE" sz="4000" dirty="0"/>
              <a:t> </a:t>
            </a:r>
            <a:r>
              <a:rPr lang="de-DE" sz="4000" dirty="0" err="1"/>
              <a:t>only</a:t>
            </a:r>
            <a:r>
              <a:rPr lang="de-DE" sz="4000" dirty="0"/>
              <a:t> </a:t>
            </a:r>
            <a:r>
              <a:rPr lang="de-DE" sz="4000" dirty="0" err="1"/>
              <a:t>important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use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tools</a:t>
            </a:r>
            <a:r>
              <a:rPr lang="de-DE" sz="4000" dirty="0"/>
              <a:t> </a:t>
            </a:r>
            <a:r>
              <a:rPr lang="de-DE" sz="4000" dirty="0" err="1"/>
              <a:t>that</a:t>
            </a:r>
            <a:r>
              <a:rPr lang="de-DE" sz="4000" dirty="0"/>
              <a:t> </a:t>
            </a:r>
            <a:r>
              <a:rPr lang="de-DE" sz="4000" dirty="0" err="1"/>
              <a:t>can</a:t>
            </a:r>
            <a:r>
              <a:rPr lang="de-DE" sz="4000" dirty="0"/>
              <a:t> </a:t>
            </a:r>
            <a:r>
              <a:rPr lang="de-DE" sz="4000" dirty="0" err="1"/>
              <a:t>these</a:t>
            </a:r>
            <a:r>
              <a:rPr lang="de-DE" sz="4000" dirty="0"/>
              <a:t> </a:t>
            </a:r>
            <a:r>
              <a:rPr lang="de-DE" sz="4000" dirty="0" err="1"/>
              <a:t>rules</a:t>
            </a:r>
            <a:r>
              <a:rPr lang="de-DE" sz="4000" dirty="0" smtClean="0"/>
              <a:t>.</a:t>
            </a:r>
          </a:p>
          <a:p>
            <a:endParaRPr lang="de-DE" sz="4000" dirty="0"/>
          </a:p>
        </p:txBody>
      </p:sp>
      <p:sp>
        <p:nvSpPr>
          <p:cNvPr id="6" name="Rechteck 5"/>
          <p:cNvSpPr/>
          <p:nvPr/>
        </p:nvSpPr>
        <p:spPr>
          <a:xfrm>
            <a:off x="1483702" y="2458661"/>
            <a:ext cx="3681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LabVIEW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/>
              <a:t>it</a:t>
            </a:r>
            <a:r>
              <a:rPr lang="de-DE" dirty="0"/>
              <a:t> easy, just lern it.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54" y="2928084"/>
            <a:ext cx="2581275" cy="355282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46100" y="6581001"/>
            <a:ext cx="537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https://stackoverflow.com/questions/30994389/labview-programming</a:t>
            </a:r>
          </a:p>
        </p:txBody>
      </p:sp>
    </p:spTree>
    <p:extLst>
      <p:ext uri="{BB962C8B-B14F-4D97-AF65-F5344CB8AC3E}">
        <p14:creationId xmlns:p14="http://schemas.microsoft.com/office/powerpoint/2010/main" val="1973829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7" y="1716364"/>
            <a:ext cx="5097326" cy="406399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98" y="2957824"/>
            <a:ext cx="5867402" cy="355227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567851" y="1125298"/>
            <a:ext cx="4505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/>
              <a:t>Python </a:t>
            </a:r>
            <a:r>
              <a:rPr lang="de-DE" sz="2400" dirty="0" err="1" smtClean="0"/>
              <a:t>make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/>
              <a:t> </a:t>
            </a:r>
            <a:r>
              <a:rPr lang="de-DE" sz="2400" dirty="0" smtClean="0"/>
              <a:t>easy, just </a:t>
            </a:r>
            <a:r>
              <a:rPr lang="de-DE" sz="2400" dirty="0"/>
              <a:t>lern </a:t>
            </a:r>
            <a:r>
              <a:rPr lang="de-DE" sz="2400" dirty="0" smtClean="0"/>
              <a:t>it.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762000" y="6563297"/>
            <a:ext cx="718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https://www.bogotobogo.com/python/python_network_programming_server_client.php</a:t>
            </a:r>
          </a:p>
        </p:txBody>
      </p:sp>
    </p:spTree>
    <p:extLst>
      <p:ext uri="{BB962C8B-B14F-4D97-AF65-F5344CB8AC3E}">
        <p14:creationId xmlns:p14="http://schemas.microsoft.com/office/powerpoint/2010/main" val="1091185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63600"/>
            <a:ext cx="7785720" cy="1357200"/>
          </a:xfrm>
        </p:spPr>
        <p:txBody>
          <a:bodyPr/>
          <a:lstStyle/>
          <a:p>
            <a:r>
              <a:rPr lang="en-US" dirty="0"/>
              <a:t>How can we work together in the future?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611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82267" y="2553820"/>
            <a:ext cx="49792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is the benefit of GitHub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628542"/>
            <a:ext cx="82049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Differences in used programming languages and development environments? 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82267" y="5134152"/>
            <a:ext cx="7739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>
                <a:solidFill>
                  <a:srgbClr val="FF0000"/>
                </a:solidFill>
              </a:rPr>
              <a:t>can we do together to </a:t>
            </a:r>
            <a:r>
              <a:rPr lang="en-US" sz="2800" dirty="0" smtClean="0">
                <a:solidFill>
                  <a:srgbClr val="FF0000"/>
                </a:solidFill>
              </a:rPr>
              <a:t>establish </a:t>
            </a:r>
            <a:r>
              <a:rPr lang="en-US" sz="2800" dirty="0">
                <a:solidFill>
                  <a:srgbClr val="FF0000"/>
                </a:solidFill>
              </a:rPr>
              <a:t>an active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cooperation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79"/>
            <a:ext cx="7785720" cy="824777"/>
          </a:xfrm>
        </p:spPr>
        <p:txBody>
          <a:bodyPr/>
          <a:lstStyle/>
          <a:p>
            <a:r>
              <a:rPr lang="de-DE" sz="2400" dirty="0" smtClean="0"/>
              <a:t>Brainstorming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en-US" sz="2400" dirty="0"/>
              <a:t>Requirement </a:t>
            </a:r>
            <a:r>
              <a:rPr lang="en-US" sz="2400" dirty="0" smtClean="0"/>
              <a:t>Analysis </a:t>
            </a:r>
            <a:r>
              <a:rPr lang="en-US" sz="2400" dirty="0"/>
              <a:t>for </a:t>
            </a:r>
            <a:r>
              <a:rPr lang="en-US" sz="2400" dirty="0" smtClean="0"/>
              <a:t>Remote Controlled Test Benches between HS and UMP (15 min)</a:t>
            </a:r>
            <a:endParaRPr lang="de-DE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1996405"/>
            <a:ext cx="8228880" cy="4029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1. </a:t>
            </a:r>
            <a:r>
              <a:rPr lang="de-DE" b="1" dirty="0" err="1" smtClean="0"/>
              <a:t>Step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r>
              <a:rPr lang="de-DE" sz="2400" b="1" dirty="0" err="1" smtClean="0"/>
              <a:t>Brainstroming</a:t>
            </a:r>
            <a:r>
              <a:rPr lang="de-DE" sz="2400" dirty="0" smtClean="0"/>
              <a:t>: </a:t>
            </a:r>
            <a:r>
              <a:rPr lang="en-US" sz="2400" dirty="0"/>
              <a:t>With regard to the technical possibilities in HS and UMP - &gt; </a:t>
            </a:r>
            <a:r>
              <a:rPr lang="en-US" sz="2400" dirty="0" smtClean="0"/>
              <a:t>Ideas </a:t>
            </a:r>
            <a:r>
              <a:rPr lang="en-US" sz="2400" dirty="0"/>
              <a:t>for test </a:t>
            </a:r>
            <a:r>
              <a:rPr lang="en-US" sz="2400" dirty="0" smtClean="0"/>
              <a:t>benches / systems </a:t>
            </a:r>
            <a:r>
              <a:rPr lang="en-US" sz="2400" dirty="0"/>
              <a:t>and their </a:t>
            </a:r>
            <a:r>
              <a:rPr lang="en-US" sz="2400" dirty="0" smtClean="0"/>
              <a:t>implementation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b="1" dirty="0" smtClean="0"/>
              <a:t>2. Step</a:t>
            </a:r>
          </a:p>
          <a:p>
            <a:pPr marL="0" indent="0">
              <a:buNone/>
            </a:pPr>
            <a:r>
              <a:rPr lang="en-US" sz="2400" dirty="0" smtClean="0"/>
              <a:t>Concrete </a:t>
            </a:r>
            <a:r>
              <a:rPr lang="en-US" sz="2400" b="1" dirty="0"/>
              <a:t>requirement analysis </a:t>
            </a:r>
            <a:r>
              <a:rPr lang="en-US" sz="2400" dirty="0"/>
              <a:t>for the system ideas: measured variables, measurement technology, controlling, time management</a:t>
            </a:r>
            <a:endParaRPr lang="de-DE" sz="2400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78060" y="6052813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Moderator summarizes all ideas on the </a:t>
            </a:r>
            <a:r>
              <a:rPr lang="en-US" dirty="0" smtClean="0"/>
              <a:t>board.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664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en-US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fast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</a:t>
            </a:r>
            <a:r>
              <a:rPr lang="de-DE" sz="2800" dirty="0" smtClean="0"/>
              <a:t>Internet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8" y="57880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[2]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2098</Words>
  <Application>Microsoft Office PowerPoint</Application>
  <PresentationFormat>Bildschirmpräsentation (4:3)</PresentationFormat>
  <Paragraphs>402</Paragraphs>
  <Slides>57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57</vt:i4>
      </vt:variant>
    </vt:vector>
  </HeadingPairs>
  <TitlesOfParts>
    <vt:vector size="68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Safety und security technical systems. How?</vt:lpstr>
      <vt:lpstr>The Internet is a public space!  What does this mean for a secure connection over the Internet?</vt:lpstr>
      <vt:lpstr>How can we establish a secure connection?</vt:lpstr>
      <vt:lpstr>PowerPoint-Präsentation</vt:lpstr>
      <vt:lpstr>Cyber-physical Test Benches Remotely Controlled via Internet </vt:lpstr>
      <vt:lpstr>Lunch Break!  See you soon…</vt:lpstr>
      <vt:lpstr>PowerPoint-Präsentation</vt:lpstr>
      <vt:lpstr>Current Projects (HS)</vt:lpstr>
      <vt:lpstr>Environmental Chamber Bruchsal</vt:lpstr>
      <vt:lpstr>Guidelines for „Environmental Chamber“ Project </vt:lpstr>
      <vt:lpstr>PowerPoint-Präsentation</vt:lpstr>
      <vt:lpstr>Guidelines for „Remote Control Chain Saw“ Project</vt:lpstr>
      <vt:lpstr>PowerPoint-Präsentation</vt:lpstr>
      <vt:lpstr>Guidelines for „CHP Efficiency“ Project</vt:lpstr>
      <vt:lpstr>PowerPoint-Präsentation</vt:lpstr>
      <vt:lpstr>A higher goal is the networking of all cyber physical objects, which allows a collective management.</vt:lpstr>
      <vt:lpstr>PowerPoint-Präsentation</vt:lpstr>
      <vt:lpstr>Guidelines for „CPS-Energy System“</vt:lpstr>
      <vt:lpstr>Sensors, Actuators and Interfaces</vt:lpstr>
      <vt:lpstr>PowerPoint-Präsentation</vt:lpstr>
      <vt:lpstr>How do I get physical or chemical quantities on my computer?</vt:lpstr>
      <vt:lpstr>Sensorsystem</vt:lpstr>
      <vt:lpstr>Actuatorsystem</vt:lpstr>
      <vt:lpstr>The computer understands only digital data!</vt:lpstr>
      <vt:lpstr>Why does data traffic work without problems on the internet?</vt:lpstr>
      <vt:lpstr>Any computer can connect to any other computer.</vt:lpstr>
      <vt:lpstr>PowerPoint-Präsentation</vt:lpstr>
      <vt:lpstr>Internet Protocol</vt:lpstr>
      <vt:lpstr>“In summary, TCP is the data. IP is the Internet location GPS.”</vt:lpstr>
      <vt:lpstr>PowerPoint-Präsentation</vt:lpstr>
      <vt:lpstr>PowerPoint-Präsentation</vt:lpstr>
      <vt:lpstr>How can we work together in the future?</vt:lpstr>
      <vt:lpstr>PowerPoint-Präsentation</vt:lpstr>
      <vt:lpstr>PowerPoint-Präsentation</vt:lpstr>
      <vt:lpstr>Software Publications</vt:lpstr>
      <vt:lpstr>Brainstorming and Requirement Analysis for Remote Controlled Test Benches between HS and UMP (15 min)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2573</cp:revision>
  <cp:lastPrinted>2019-01-14T15:12:12Z</cp:lastPrinted>
  <dcterms:created xsi:type="dcterms:W3CDTF">2010-11-26T16:10:18Z</dcterms:created>
  <dcterms:modified xsi:type="dcterms:W3CDTF">2019-01-24T18:32:58Z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